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7D2-8416-41A6-A8C3-6B211A1EC913}" type="datetimeFigureOut">
              <a:rPr lang="fr-FR" smtClean="0"/>
              <a:t>16/03/2015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DEA7-7657-4DBB-987A-35328B1A8F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7D2-8416-41A6-A8C3-6B211A1EC913}" type="datetimeFigureOut">
              <a:rPr lang="fr-FR" smtClean="0"/>
              <a:t>16/03/2015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DEA7-7657-4DBB-987A-35328B1A8F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7D2-8416-41A6-A8C3-6B211A1EC913}" type="datetimeFigureOut">
              <a:rPr lang="fr-FR" smtClean="0"/>
              <a:t>16/03/2015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DEA7-7657-4DBB-987A-35328B1A8F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7D2-8416-41A6-A8C3-6B211A1EC913}" type="datetimeFigureOut">
              <a:rPr lang="fr-FR" smtClean="0"/>
              <a:t>16/03/2015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DEA7-7657-4DBB-987A-35328B1A8F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7D2-8416-41A6-A8C3-6B211A1EC913}" type="datetimeFigureOut">
              <a:rPr lang="fr-FR" smtClean="0"/>
              <a:t>16/03/2015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DEA7-7657-4DBB-987A-35328B1A8F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7D2-8416-41A6-A8C3-6B211A1EC913}" type="datetimeFigureOut">
              <a:rPr lang="fr-FR" smtClean="0"/>
              <a:t>16/03/2015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DEA7-7657-4DBB-987A-35328B1A8F4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7D2-8416-41A6-A8C3-6B211A1EC913}" type="datetimeFigureOut">
              <a:rPr lang="fr-FR" smtClean="0"/>
              <a:t>16/03/2015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DEA7-7657-4DBB-987A-35328B1A8F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7D2-8416-41A6-A8C3-6B211A1EC913}" type="datetimeFigureOut">
              <a:rPr lang="fr-FR" smtClean="0"/>
              <a:t>16/03/2015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DEA7-7657-4DBB-987A-35328B1A8F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7D2-8416-41A6-A8C3-6B211A1EC913}" type="datetimeFigureOut">
              <a:rPr lang="fr-FR" smtClean="0"/>
              <a:t>16/03/2015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DEA7-7657-4DBB-987A-35328B1A8F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7D2-8416-41A6-A8C3-6B211A1EC913}" type="datetimeFigureOut">
              <a:rPr lang="fr-FR" smtClean="0"/>
              <a:t>16/03/2015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43DEA7-7657-4DBB-987A-35328B1A8F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87D2-8416-41A6-A8C3-6B211A1EC913}" type="datetimeFigureOut">
              <a:rPr lang="fr-FR" smtClean="0"/>
              <a:t>16/03/2015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3DEA7-7657-4DBB-987A-35328B1A8F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B5587D2-8416-41A6-A8C3-6B211A1EC913}" type="datetimeFigureOut">
              <a:rPr lang="fr-FR" smtClean="0"/>
              <a:t>16/03/2015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C43DEA7-7657-4DBB-987A-35328B1A8F4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différentes étapes pour réaliser </a:t>
            </a:r>
            <a:r>
              <a:rPr lang="fr-FR" dirty="0" smtClean="0">
                <a:solidFill>
                  <a:srgbClr val="FF0000"/>
                </a:solidFill>
              </a:rPr>
              <a:t>le PEDT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il_fi" descr="http://crajepcentre.fr/wp-content/uploads/2011/11/CEME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613214"/>
            <a:ext cx="1704975" cy="902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613214"/>
            <a:ext cx="1584176" cy="902970"/>
          </a:xfrm>
          <a:prstGeom prst="rect">
            <a:avLst/>
          </a:prstGeom>
        </p:spPr>
      </p:pic>
      <p:pic>
        <p:nvPicPr>
          <p:cNvPr id="6" name="fbPhotoImage" descr="https://fbcdn-sphotos-c-a.akamaihd.net/hphotos-ak-xaf1/v/t1.0-9/302749_208181209244723_789092837_n.jpg?oh=266fdd9655a63234ed6b0dfc3a0e2d44&amp;oe=554FED45&amp;__gda__=1435185556_7cb0562f5768b904119ca20e40f64c9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613214"/>
            <a:ext cx="1440160" cy="900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26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778887"/>
              </p:ext>
            </p:extLst>
          </p:nvPr>
        </p:nvGraphicFramePr>
        <p:xfrm>
          <a:off x="463550" y="474663"/>
          <a:ext cx="8181975" cy="609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4" imgW="9944613" imgH="7452813" progId="Word.Document.12">
                  <p:embed/>
                </p:oleObj>
              </mc:Choice>
              <mc:Fallback>
                <p:oleObj name="Document" r:id="rId4" imgW="9944613" imgH="7452813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474663"/>
                        <a:ext cx="8181975" cy="609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67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Réunir les acteurs </a:t>
            </a:r>
            <a:r>
              <a:rPr lang="fr-FR" dirty="0" smtClean="0"/>
              <a:t>locaux / Créer des espaces de pilotage du projet.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484784"/>
            <a:ext cx="7520940" cy="31924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Arial Narrow" panose="020B0606020202030204" pitchFamily="34" charset="0"/>
              </a:rPr>
              <a:t>Type de coordination (comité de pilotage, comité de suivi, technique</a:t>
            </a:r>
            <a:r>
              <a:rPr lang="fr-FR" sz="2800" dirty="0" smtClean="0">
                <a:latin typeface="Arial Narrow" panose="020B0606020202030204" pitchFamily="34" charset="0"/>
              </a:rPr>
              <a:t>…).</a:t>
            </a:r>
            <a:endParaRPr lang="fr-FR" sz="2800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Arial Narrow" panose="020B0606020202030204" pitchFamily="34" charset="0"/>
              </a:rPr>
              <a:t>Pilotage envisagé (fréquence, qui fait quoi</a:t>
            </a:r>
            <a:r>
              <a:rPr lang="fr-FR" sz="2800" dirty="0" smtClean="0">
                <a:latin typeface="Arial Narrow" panose="020B0606020202030204" pitchFamily="34" charset="0"/>
              </a:rPr>
              <a:t>).</a:t>
            </a:r>
            <a:endParaRPr lang="fr-FR" sz="2800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Arial Narrow" panose="020B0606020202030204" pitchFamily="34" charset="0"/>
              </a:rPr>
              <a:t>Partenariats (selon réflexion menées, thématiques abordées, expertise sur un sujet</a:t>
            </a:r>
            <a:r>
              <a:rPr lang="fr-FR" sz="2800" dirty="0" smtClean="0">
                <a:latin typeface="Arial Narrow" panose="020B0606020202030204" pitchFamily="34" charset="0"/>
              </a:rPr>
              <a:t>).</a:t>
            </a:r>
            <a:endParaRPr lang="fr-FR" sz="2800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Arial Narrow" panose="020B0606020202030204" pitchFamily="34" charset="0"/>
              </a:rPr>
              <a:t>Modalité d’évaluation du </a:t>
            </a:r>
            <a:r>
              <a:rPr lang="fr-FR" sz="2800" dirty="0" smtClean="0">
                <a:latin typeface="Arial Narrow" panose="020B0606020202030204" pitchFamily="34" charset="0"/>
              </a:rPr>
              <a:t>comité de pilotage.</a:t>
            </a:r>
            <a:endParaRPr lang="fr-FR" sz="2800" dirty="0">
              <a:latin typeface="Arial Narrow" panose="020B0606020202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044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partagé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8"/>
            <a:ext cx="7997512" cy="35798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Arial Narrow" panose="020B0606020202030204" pitchFamily="34" charset="0"/>
              </a:rPr>
              <a:t>Définition périmètre et public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Arial Narrow" panose="020B0606020202030204" pitchFamily="34" charset="0"/>
              </a:rPr>
              <a:t>Territoire concerné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Arial Narrow" panose="020B0606020202030204" pitchFamily="34" charset="0"/>
              </a:rPr>
              <a:t>Acteurs </a:t>
            </a:r>
            <a:r>
              <a:rPr lang="fr-FR" sz="2800" dirty="0" smtClean="0">
                <a:latin typeface="Arial Narrow" panose="020B0606020202030204" pitchFamily="34" charset="0"/>
              </a:rPr>
              <a:t>locaux et expertise</a:t>
            </a:r>
            <a:endParaRPr lang="fr-FR" sz="2800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Arial Narrow" panose="020B0606020202030204" pitchFamily="34" charset="0"/>
              </a:rPr>
              <a:t>Dispositifs existants/infrastructures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Arial Narrow" panose="020B0606020202030204" pitchFamily="34" charset="0"/>
              </a:rPr>
              <a:t>Outils du diagnostic : données froides/données chaudes ou quantitatif/qualitatif…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565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 des axes prioritaires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628800"/>
            <a:ext cx="7520940" cy="254439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latin typeface="Arial Narrow" panose="020B0606020202030204" pitchFamily="34" charset="0"/>
              </a:rPr>
              <a:t>Principes et valeurs défendues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latin typeface="Arial Narrow" panose="020B0606020202030204" pitchFamily="34" charset="0"/>
              </a:rPr>
              <a:t>Identification des besoins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latin typeface="Arial Narrow" panose="020B0606020202030204" pitchFamily="34" charset="0"/>
              </a:rPr>
              <a:t>Objectifs et moyens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latin typeface="Arial Narrow" panose="020B0606020202030204" pitchFamily="34" charset="0"/>
              </a:rPr>
              <a:t>Articulation avec les actions existantes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r-FR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78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/>
              <a:buChar char="Ø"/>
            </a:pPr>
            <a:r>
              <a:rPr lang="fr-FR" sz="2400" dirty="0">
                <a:latin typeface="Arial Narrow" panose="020B0606020202030204" pitchFamily="34" charset="0"/>
              </a:rPr>
              <a:t>la mise en œuvre des engagements contractuels et légaux, </a:t>
            </a:r>
          </a:p>
          <a:p>
            <a:pPr>
              <a:buFont typeface="Wingdings"/>
              <a:buChar char="Ø"/>
            </a:pPr>
            <a:r>
              <a:rPr lang="fr-FR" sz="2400" dirty="0">
                <a:latin typeface="Arial Narrow" panose="020B0606020202030204" pitchFamily="34" charset="0"/>
              </a:rPr>
              <a:t>la continuité et la complémentarité éducative entre les projets des écoles et les activités hors temps scolaire,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Arial Narrow" panose="020B0606020202030204" pitchFamily="34" charset="0"/>
              </a:rPr>
              <a:t>Les valeurs affichées et la cohérence de leur déclinaison concrète, </a:t>
            </a:r>
          </a:p>
          <a:p>
            <a:pPr>
              <a:buFont typeface="Wingdings"/>
              <a:buChar char="Ø"/>
            </a:pPr>
            <a:r>
              <a:rPr lang="fr-FR" sz="2400" dirty="0">
                <a:latin typeface="Arial Narrow" panose="020B0606020202030204" pitchFamily="34" charset="0"/>
              </a:rPr>
              <a:t>La dynamique collective et </a:t>
            </a:r>
            <a:r>
              <a:rPr lang="fr-FR" sz="2400" dirty="0" smtClean="0">
                <a:latin typeface="Arial Narrow" panose="020B0606020202030204" pitchFamily="34" charset="0"/>
              </a:rPr>
              <a:t>participative,</a:t>
            </a:r>
          </a:p>
          <a:p>
            <a:pPr>
              <a:buFont typeface="Wingdings"/>
              <a:buChar char="Ø"/>
            </a:pPr>
            <a:r>
              <a:rPr lang="fr-FR" sz="2400" dirty="0" smtClean="0">
                <a:latin typeface="Arial Narrow" panose="020B0606020202030204" pitchFamily="34" charset="0"/>
              </a:rPr>
              <a:t>L’adaptation des activités </a:t>
            </a:r>
            <a:r>
              <a:rPr lang="fr-FR" sz="2400" dirty="0">
                <a:latin typeface="Arial Narrow" panose="020B0606020202030204" pitchFamily="34" charset="0"/>
              </a:rPr>
              <a:t>aux besoins de tous les enfants, de tous les jeunes et de toutes les familles du territoire</a:t>
            </a:r>
          </a:p>
          <a:p>
            <a:pPr marL="0" indent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115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Communiquer sur le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556792"/>
            <a:ext cx="7520940" cy="21123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Arial Narrow" panose="020B0606020202030204" pitchFamily="34" charset="0"/>
              </a:rPr>
              <a:t>Permettre à chacun (parents, enseignants, agents territoriaux, </a:t>
            </a:r>
            <a:r>
              <a:rPr lang="fr-FR" sz="2800" dirty="0" smtClean="0">
                <a:latin typeface="Arial Narrow" panose="020B0606020202030204" pitchFamily="34" charset="0"/>
              </a:rPr>
              <a:t>animateurs, associations) de s’approprier </a:t>
            </a:r>
            <a:r>
              <a:rPr lang="fr-FR" sz="2800" dirty="0">
                <a:latin typeface="Arial Narrow" panose="020B0606020202030204" pitchFamily="34" charset="0"/>
              </a:rPr>
              <a:t>le projet</a:t>
            </a:r>
            <a:r>
              <a:rPr lang="fr-FR" sz="2800" dirty="0" smtClean="0">
                <a:latin typeface="Arial Narrow" panose="020B0606020202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latin typeface="Arial Narrow" panose="020B0606020202030204" pitchFamily="34" charset="0"/>
              </a:rPr>
              <a:t>Valoriser l’action éducative de la </a:t>
            </a:r>
            <a:r>
              <a:rPr lang="fr-FR" sz="2800" dirty="0" smtClean="0">
                <a:latin typeface="Arial Narrow" panose="020B0606020202030204" pitchFamily="34" charset="0"/>
              </a:rPr>
              <a:t>commune,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3096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questions a se poser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142412"/>
              </p:ext>
            </p:extLst>
          </p:nvPr>
        </p:nvGraphicFramePr>
        <p:xfrm>
          <a:off x="179512" y="1116485"/>
          <a:ext cx="8712968" cy="4984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8323"/>
                <a:gridCol w="1955332"/>
                <a:gridCol w="5099313"/>
              </a:tblGrid>
              <a:tr h="138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Déroulé de projet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Critères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Questions évaluatives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/>
                </a:tc>
              </a:tr>
              <a:tr h="176046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Mission et Valeurs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Cohérence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Le choix de vos valeurs </a:t>
                      </a:r>
                      <a:r>
                        <a:rPr lang="fr-FR" sz="900" dirty="0" err="1">
                          <a:effectLst/>
                        </a:rPr>
                        <a:t>a-t-il</a:t>
                      </a:r>
                      <a:r>
                        <a:rPr lang="fr-FR" sz="900" dirty="0">
                          <a:effectLst/>
                        </a:rPr>
                        <a:t> fait l’objet d’une réflexion partagée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Les réflexions sur le projet priment-elles sur les réflexions liées aux activités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La collectivité met tout en œuvre pour garantir un fonctionnement démocratique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Les outils de pilotage (chartes – conventions etc…) sont-ils adaptés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Les débats engagés produisent </a:t>
                      </a:r>
                      <a:r>
                        <a:rPr lang="fr-FR" sz="900" dirty="0" err="1">
                          <a:effectLst/>
                        </a:rPr>
                        <a:t>t-ils</a:t>
                      </a:r>
                      <a:r>
                        <a:rPr lang="fr-FR" sz="900" dirty="0">
                          <a:effectLst/>
                        </a:rPr>
                        <a:t> du renouveau dans l’expression des valeurs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/>
                </a:tc>
              </a:tr>
              <a:tr h="9389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Lisibilité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r>
                        <a:rPr lang="fr-FR" sz="900" dirty="0" smtClean="0">
                          <a:effectLst/>
                        </a:rPr>
                        <a:t>Les </a:t>
                      </a:r>
                      <a:r>
                        <a:rPr lang="fr-FR" sz="900" dirty="0">
                          <a:effectLst/>
                        </a:rPr>
                        <a:t>valeurs affichées par </a:t>
                      </a:r>
                      <a:r>
                        <a:rPr lang="fr-FR" sz="900" dirty="0" smtClean="0">
                          <a:effectLst/>
                        </a:rPr>
                        <a:t>le projet éducatif de territoire </a:t>
                      </a:r>
                      <a:r>
                        <a:rPr lang="fr-FR" sz="900" dirty="0">
                          <a:effectLst/>
                        </a:rPr>
                        <a:t>sont-elles bien explicitées 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Y’as-t-il des choses à approfondir, à expliciter 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/>
                </a:tc>
              </a:tr>
              <a:tr h="2347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Communication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Est-ce que les notions sont clairement définies pour tout le monde ?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/>
                </a:tc>
              </a:tr>
              <a:tr h="4694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Participation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La collectivité ou la structure garantit des pratiques permanentes qui permettent de passer d’une logique «d’usager » vers une logique de « citoyen »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/>
                </a:tc>
              </a:tr>
              <a:tr h="42362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Objectifs Généraux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Conformité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Le choix des objectifs garanti-t-il la prise en compte de l’expression de tous (élus- techniciens –habitants)?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/>
                </a:tc>
              </a:tr>
              <a:tr h="4694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err="1">
                          <a:effectLst/>
                        </a:rPr>
                        <a:t>Endogénéité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La définition des objectifs a-t-elle fait l’objet d’une négociation, d’un travail collectif ? Quels sont les espaces de réflexions qui ont été définis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/>
                </a:tc>
              </a:tr>
              <a:tr h="4694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Particularité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Hormis les objectifs communs à tous les collectivités, quels sont les éléments qui justifient le choix d'un ou de plusieurs objectifs généraux spécifiques 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82" marR="417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53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questions à se poser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711481"/>
              </p:ext>
            </p:extLst>
          </p:nvPr>
        </p:nvGraphicFramePr>
        <p:xfrm>
          <a:off x="467542" y="1038910"/>
          <a:ext cx="8352929" cy="4737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9797"/>
                <a:gridCol w="1794581"/>
                <a:gridCol w="4968551"/>
              </a:tblGrid>
              <a:tr h="155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Déroulé de projet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Critères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Questions évaluatives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/>
                </a:tc>
              </a:tr>
              <a:tr h="565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Descriptif de l’existant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Effectivité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Les informations de notre diagnostic du territoire sont-elles fiables, à jour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Est-ce que le descriptif de l'existant est complet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Est-ce que le recueil des données permet d'avoir une connaissance des évolutions, des tendances...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/>
                </a:tc>
              </a:tr>
              <a:tr h="1023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Analyse de l’existant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Conformité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et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participation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Est-ce que l’analyse de l’existant correspond aux éléments du descriptif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Quelles sont les modifications à prendre en compte en termes de forces et de faiblesses depuis la dernière revue de projet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Quels sont les besoins non pris en compte sur le territoire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Est-ce </a:t>
                      </a:r>
                      <a:r>
                        <a:rPr lang="fr-FR" sz="900" dirty="0">
                          <a:effectLst/>
                        </a:rPr>
                        <a:t>que l’analyse est partagée </a:t>
                      </a:r>
                      <a:r>
                        <a:rPr lang="fr-FR" sz="900" dirty="0" smtClean="0">
                          <a:effectLst/>
                        </a:rPr>
                        <a:t>?</a:t>
                      </a:r>
                      <a:endParaRPr lang="fr-FR" sz="900" dirty="0">
                        <a:effectLst/>
                      </a:endParaRPr>
                    </a:p>
                  </a:txBody>
                  <a:tcPr marL="38959" marR="38959" marT="0" marB="0" anchor="ctr"/>
                </a:tc>
              </a:tr>
              <a:tr h="597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Stratégie, objectifs opérationnels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Effectivité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Le choix des objectifs opérationnels est-il pertinent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Les espaces de débats sont-ils lisibles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Avons-nous mis en place les moyens de réaliser les objectifs opérationnels et de mesurer les atouts, les opportunités, les freins, les contraintes ?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/>
                </a:tc>
              </a:tr>
              <a:tr h="72082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Plan d’action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Conformité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Les plans d’action sont-ils mis en œuvre en rapport avec les objectifs opérationnels et les choix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stratégiques et les valeurs énoncées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A-t-on une rationalisation des moyens internes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/>
                </a:tc>
              </a:tr>
              <a:tr h="4478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Efficacité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Les plans d’action sont-ils bien hiérarchisés, du plus petit vers le plus grand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D’autres plans d’action auraient-ils eu leur utilité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/>
                </a:tc>
              </a:tr>
              <a:tr h="40254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Effectivité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Le projet éducatif permet t-il une amélioration des conditions de vie collectives et du développement des individus </a:t>
                      </a:r>
                      <a:r>
                        <a:rPr lang="fr-FR" sz="900" dirty="0" smtClean="0">
                          <a:effectLst/>
                        </a:rPr>
                        <a:t>?</a:t>
                      </a:r>
                      <a:endParaRPr lang="fr-FR" sz="900" dirty="0">
                        <a:effectLst/>
                      </a:endParaRPr>
                    </a:p>
                  </a:txBody>
                  <a:tcPr marL="38959" marR="38959" marT="0" marB="0"/>
                </a:tc>
              </a:tr>
              <a:tr h="4478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Evaluation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Méthodologie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Chaque point du projet inclut-il une procédure d'évaluation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/>
                </a:tc>
              </a:tr>
              <a:tr h="3109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Communication</a:t>
                      </a:r>
                      <a:endParaRPr lang="fr-F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Les critères d'évaluation sont-ils connus de tous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959" marR="3895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1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73</TotalTime>
  <Words>580</Words>
  <Application>Microsoft Office PowerPoint</Application>
  <PresentationFormat>Affichage à l'écran (4:3)</PresentationFormat>
  <Paragraphs>114</Paragraphs>
  <Slides>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Angles</vt:lpstr>
      <vt:lpstr>Document</vt:lpstr>
      <vt:lpstr>Les différentes étapes pour réaliser le PEDT</vt:lpstr>
      <vt:lpstr>Présentation PowerPoint</vt:lpstr>
      <vt:lpstr>Réunir les acteurs locaux / Créer des espaces de pilotage du projet.</vt:lpstr>
      <vt:lpstr>Diagnostic partagé</vt:lpstr>
      <vt:lpstr>Définition des axes prioritaires</vt:lpstr>
      <vt:lpstr>Evaluation</vt:lpstr>
      <vt:lpstr>Communiquer sur le projet</vt:lpstr>
      <vt:lpstr>Des questions a se poser</vt:lpstr>
      <vt:lpstr>Des questions à se poser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différentes étapes pour réaliser le PEDT</dc:title>
  <dc:creator>Julien M</dc:creator>
  <cp:lastModifiedBy>Julien M</cp:lastModifiedBy>
  <cp:revision>7</cp:revision>
  <dcterms:created xsi:type="dcterms:W3CDTF">2015-03-13T10:37:42Z</dcterms:created>
  <dcterms:modified xsi:type="dcterms:W3CDTF">2015-03-16T16:32:43Z</dcterms:modified>
</cp:coreProperties>
</file>